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33" r:id="rId2"/>
    <p:sldId id="453" r:id="rId3"/>
    <p:sldId id="454" r:id="rId4"/>
    <p:sldId id="467" r:id="rId5"/>
    <p:sldId id="455" r:id="rId6"/>
    <p:sldId id="460" r:id="rId7"/>
    <p:sldId id="465" r:id="rId8"/>
    <p:sldId id="461" r:id="rId9"/>
    <p:sldId id="466" r:id="rId10"/>
    <p:sldId id="462" r:id="rId11"/>
    <p:sldId id="463" r:id="rId12"/>
    <p:sldId id="464" r:id="rId13"/>
    <p:sldId id="469" r:id="rId14"/>
    <p:sldId id="468" r:id="rId15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9" autoAdjust="0"/>
    <p:restoredTop sz="93248" autoAdjust="0"/>
  </p:normalViewPr>
  <p:slideViewPr>
    <p:cSldViewPr>
      <p:cViewPr>
        <p:scale>
          <a:sx n="60" d="100"/>
          <a:sy n="60" d="100"/>
        </p:scale>
        <p:origin x="-1482" y="-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0EAB740-D6E7-49EF-A405-07D15B24EDFD}" type="datetimeFigureOut">
              <a:rPr lang="es-ES" smtClean="0"/>
              <a:pPr/>
              <a:t>10/07/2011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96806DB-1025-41D1-A13F-D00EFF55CF9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9423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83B9F23-1583-453E-9481-E34333011750}" type="datetimeFigureOut">
              <a:rPr lang="en-US" smtClean="0"/>
              <a:pPr/>
              <a:t>7/10/2011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1CDF3A9-03F2-4A19-A195-53C2EC42761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5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1185-E00C-41FD-A51B-6DDC6C1E154D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baseline="0" dirty="0" smtClean="0"/>
              <a:t>Que tanto mas quieres agregar?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1185-E00C-41FD-A51B-6DDC6C1E154D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baseline="0" dirty="0" smtClean="0"/>
              <a:t>Que tanto mas quieres agregar?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1185-E00C-41FD-A51B-6DDC6C1E154D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Si te parece que esta tabla esta bien, </a:t>
            </a:r>
            <a:r>
              <a:rPr lang="es-ES" dirty="0" err="1" smtClean="0"/>
              <a:t>entoces</a:t>
            </a:r>
            <a:r>
              <a:rPr lang="es-ES" dirty="0" smtClean="0"/>
              <a:t> hay que traducirla al Español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1185-E00C-41FD-A51B-6DDC6C1E154D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baseline="0" smtClean="0"/>
              <a:t>Ya divid </a:t>
            </a:r>
            <a:r>
              <a:rPr lang="es-MX" baseline="0" dirty="0" smtClean="0"/>
              <a:t>el texto, esta mejor así?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F1185-E00C-41FD-A51B-6DDC6C1E154D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3C4D-6180-47A0-868C-D4734F0F0E6E}" type="datetimeFigureOut">
              <a:rPr lang="en-US" smtClean="0"/>
              <a:pPr/>
              <a:t>7/10/2011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280A-04C6-439D-84A8-7230B31D10F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3C4D-6180-47A0-868C-D4734F0F0E6E}" type="datetimeFigureOut">
              <a:rPr lang="en-US" smtClean="0"/>
              <a:pPr/>
              <a:t>7/10/2011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280A-04C6-439D-84A8-7230B31D10F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3C4D-6180-47A0-868C-D4734F0F0E6E}" type="datetimeFigureOut">
              <a:rPr lang="en-US" smtClean="0"/>
              <a:pPr/>
              <a:t>7/10/2011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280A-04C6-439D-84A8-7230B31D10F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3C4D-6180-47A0-868C-D4734F0F0E6E}" type="datetimeFigureOut">
              <a:rPr lang="en-US" smtClean="0"/>
              <a:pPr/>
              <a:t>7/10/2011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280A-04C6-439D-84A8-7230B31D10F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219200"/>
            <a:ext cx="67802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52600" y="2743200"/>
            <a:ext cx="6781800" cy="1828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DEAFB-839E-479F-8279-28E556B0FD0C}" type="datetime1">
              <a:rPr lang="en-US" smtClean="0"/>
              <a:pPr/>
              <a:t>7/10/2011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39200" y="0"/>
            <a:ext cx="304800" cy="228600"/>
          </a:xfrm>
          <a:noFill/>
        </p:spPr>
        <p:txBody>
          <a:bodyPr/>
          <a:lstStyle>
            <a:lvl1pPr algn="r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B5BC76-B054-4BDA-8973-16849BE35F8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77724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343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 descr="banner-h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768578"/>
            <a:ext cx="9144000" cy="1089422"/>
          </a:xfrm>
          <a:prstGeom prst="rect">
            <a:avLst/>
          </a:prstGeom>
        </p:spPr>
      </p:pic>
      <p:pic>
        <p:nvPicPr>
          <p:cNvPr id="11" name="Picture 10" descr="logo-unep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82000" y="220981"/>
            <a:ext cx="457200" cy="5410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3C4D-6180-47A0-868C-D4734F0F0E6E}" type="datetimeFigureOut">
              <a:rPr lang="en-US" smtClean="0"/>
              <a:pPr/>
              <a:t>7/10/2011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280A-04C6-439D-84A8-7230B31D10F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3C4D-6180-47A0-868C-D4734F0F0E6E}" type="datetimeFigureOut">
              <a:rPr lang="en-US" smtClean="0"/>
              <a:pPr/>
              <a:t>7/10/2011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280A-04C6-439D-84A8-7230B31D10F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3C4D-6180-47A0-868C-D4734F0F0E6E}" type="datetimeFigureOut">
              <a:rPr lang="en-US" smtClean="0"/>
              <a:pPr/>
              <a:t>7/10/2011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280A-04C6-439D-84A8-7230B31D10F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3C4D-6180-47A0-868C-D4734F0F0E6E}" type="datetimeFigureOut">
              <a:rPr lang="en-US" smtClean="0"/>
              <a:pPr/>
              <a:t>7/10/2011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280A-04C6-439D-84A8-7230B31D10F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3C4D-6180-47A0-868C-D4734F0F0E6E}" type="datetimeFigureOut">
              <a:rPr lang="en-US" smtClean="0"/>
              <a:pPr/>
              <a:t>7/10/2011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280A-04C6-439D-84A8-7230B31D10F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3C4D-6180-47A0-868C-D4734F0F0E6E}" type="datetimeFigureOut">
              <a:rPr lang="en-US" smtClean="0"/>
              <a:pPr/>
              <a:t>7/10/2011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280A-04C6-439D-84A8-7230B31D10F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3C4D-6180-47A0-868C-D4734F0F0E6E}" type="datetimeFigureOut">
              <a:rPr lang="en-US" smtClean="0"/>
              <a:pPr/>
              <a:t>7/10/2011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280A-04C6-439D-84A8-7230B31D10F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3C4D-6180-47A0-868C-D4734F0F0E6E}" type="datetimeFigureOut">
              <a:rPr lang="en-US" smtClean="0"/>
              <a:pPr/>
              <a:t>7/10/2011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E280A-04C6-439D-84A8-7230B31D10F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83C4D-6180-47A0-868C-D4734F0F0E6E}" type="datetimeFigureOut">
              <a:rPr lang="en-US" smtClean="0"/>
              <a:pPr/>
              <a:t>7/10/2011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E280A-04C6-439D-84A8-7230B31D10F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ep.org/" TargetMode="External"/><Relationship Id="rId2" Type="http://schemas.openxmlformats.org/officeDocument/2006/relationships/hyperlink" Target="http://www.pnuma.org/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redpycs.net/" TargetMode="External"/><Relationship Id="rId4" Type="http://schemas.openxmlformats.org/officeDocument/2006/relationships/hyperlink" Target="http://www.unep.fr/sc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-252536" y="0"/>
            <a:ext cx="9144000" cy="6858000"/>
            <a:chOff x="0" y="0"/>
            <a:chExt cx="9144000" cy="6858000"/>
          </a:xfrm>
        </p:grpSpPr>
        <p:pic>
          <p:nvPicPr>
            <p:cNvPr id="13" name="Picture 12" descr="home-new-blank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9" name="Picture 8" descr="logo-unep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000" y="220981"/>
              <a:ext cx="457200" cy="541019"/>
            </a:xfrm>
            <a:prstGeom prst="rect">
              <a:avLst/>
            </a:prstGeom>
          </p:spPr>
        </p:pic>
      </p:grp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600200" y="1484784"/>
            <a:ext cx="7543800" cy="1728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C" sz="3200" b="1" i="1" dirty="0" smtClean="0">
                <a:solidFill>
                  <a:srgbClr val="243F6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Las Compras Publicas Sostenibles en América Latina</a:t>
            </a:r>
            <a:endParaRPr lang="es-EC" sz="32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676400" y="3771627"/>
            <a:ext cx="6705600" cy="1025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Taller regional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Panama,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12</a:t>
            </a:r>
            <a:r>
              <a:rPr kumimoji="0" lang="en-GB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– 13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/07/2011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8839200" y="0"/>
            <a:ext cx="304800" cy="22860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B5BC76-B054-4BDA-8973-16849BE35F8F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3598748" y="4800600"/>
          <a:ext cx="169333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67" name="Photo Editor Photo" r:id="rId5" imgW="14060863" imgH="6323810" progId="">
                  <p:embed/>
                </p:oleObj>
              </mc:Choice>
              <mc:Fallback>
                <p:oleObj name="Photo Editor Photo" r:id="rId5" imgW="14060863" imgH="632381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8748" y="4800600"/>
                        <a:ext cx="169333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7" descr="logo e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4800600"/>
            <a:ext cx="99949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Francophonie_3c_peti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97302" y="4876800"/>
            <a:ext cx="1543050" cy="62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marrakech2b7cs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6800" y="228600"/>
            <a:ext cx="609600" cy="66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10" cstate="print"/>
          <a:srcRect l="6182" t="6059" r="12951" b="84516"/>
          <a:stretch>
            <a:fillRect/>
          </a:stretch>
        </p:blipFill>
        <p:spPr bwMode="auto">
          <a:xfrm>
            <a:off x="1907704" y="2492896"/>
            <a:ext cx="655272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  </a:t>
            </a: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UNOPS colabora con el PNUMA 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4950295"/>
          </a:xfrm>
        </p:spPr>
        <p:txBody>
          <a:bodyPr>
            <a:noAutofit/>
          </a:bodyPr>
          <a:lstStyle/>
          <a:p>
            <a:r>
              <a:rPr lang="es-ES" sz="2400" b="1" dirty="0" smtClean="0"/>
              <a:t>Desarrollo </a:t>
            </a:r>
            <a:r>
              <a:rPr lang="es-ES" sz="2400" b="1" dirty="0"/>
              <a:t>de herramientas </a:t>
            </a:r>
            <a:r>
              <a:rPr lang="es-ES" sz="2400" dirty="0"/>
              <a:t>- </a:t>
            </a:r>
            <a:r>
              <a:rPr lang="es-ES" sz="2400" dirty="0" smtClean="0"/>
              <a:t>Directrices </a:t>
            </a:r>
            <a:r>
              <a:rPr lang="es-ES" sz="2400" dirty="0"/>
              <a:t>para la adquisición sostenible de productos y la preparación de términos de referencia</a:t>
            </a:r>
          </a:p>
          <a:p>
            <a:r>
              <a:rPr lang="es-ES" sz="2400" b="1" dirty="0"/>
              <a:t>Publicaciones temáticas </a:t>
            </a:r>
            <a:r>
              <a:rPr lang="es-ES" sz="2400" dirty="0"/>
              <a:t>- </a:t>
            </a:r>
            <a:r>
              <a:rPr lang="es-ES" sz="2400" dirty="0" smtClean="0"/>
              <a:t>Guía </a:t>
            </a:r>
            <a:r>
              <a:rPr lang="es-ES" sz="2400" dirty="0"/>
              <a:t>sobre Etiquetas Ambientales para los compradores de las Naciones Unidas </a:t>
            </a:r>
          </a:p>
          <a:p>
            <a:r>
              <a:rPr lang="es-ES" sz="2400" dirty="0" smtClean="0"/>
              <a:t> </a:t>
            </a:r>
            <a:r>
              <a:rPr lang="es-ES" sz="2400" b="1" dirty="0" smtClean="0"/>
              <a:t>Desarrollo de materiales de orientación </a:t>
            </a:r>
            <a:r>
              <a:rPr lang="es-ES" sz="2400" dirty="0" smtClean="0"/>
              <a:t>- con herramientas como el Manual de Adquisiciones Sostenibles de las Naciones Unidas </a:t>
            </a:r>
          </a:p>
          <a:p>
            <a:r>
              <a:rPr lang="es-ES" sz="2400" b="1" dirty="0" smtClean="0"/>
              <a:t>Sensibilización </a:t>
            </a:r>
            <a:r>
              <a:rPr lang="es-ES" sz="2400" dirty="0"/>
              <a:t>- utilizando el Suplemento sobre Adquisiciones Sostenibles </a:t>
            </a:r>
          </a:p>
          <a:p>
            <a:r>
              <a:rPr lang="es-ES" sz="2400" b="1" dirty="0"/>
              <a:t> </a:t>
            </a:r>
            <a:r>
              <a:rPr lang="es-ES" sz="2400" b="1" dirty="0" smtClean="0"/>
              <a:t>Materiales </a:t>
            </a:r>
            <a:r>
              <a:rPr lang="es-ES" sz="2400" b="1" dirty="0"/>
              <a:t>de formación </a:t>
            </a:r>
            <a:r>
              <a:rPr lang="es-ES" sz="2400" dirty="0"/>
              <a:t>- </a:t>
            </a:r>
            <a:r>
              <a:rPr lang="es-ES" sz="2400" dirty="0" smtClean="0"/>
              <a:t>curso </a:t>
            </a:r>
            <a:r>
              <a:rPr lang="es-ES" sz="2400" dirty="0"/>
              <a:t>sobre adquisiciones sostenibles para el personal de las Naciones Unidas  </a:t>
            </a:r>
          </a:p>
          <a:p>
            <a:pPr>
              <a:buNone/>
            </a:pPr>
            <a:r>
              <a:rPr lang="es-ES" sz="2000" b="1" dirty="0"/>
              <a:t> 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  </a:t>
            </a:r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UNOPS colabora con el PNUMA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317848"/>
            <a:ext cx="8435280" cy="4343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PA" sz="2800" b="1" dirty="0" smtClean="0"/>
              <a:t>Servicios conjuntos</a:t>
            </a:r>
          </a:p>
          <a:p>
            <a:pPr>
              <a:buNone/>
            </a:pPr>
            <a:endParaRPr lang="es-PA" sz="2800" b="1" dirty="0" smtClean="0"/>
          </a:p>
          <a:p>
            <a:r>
              <a:rPr lang="es-PA" sz="2400" dirty="0" smtClean="0"/>
              <a:t>Fortalecimiento del contexto legal e institucional para la incorporación de la sostenibilidad en las adquisiciones públicas, incluyendo el desarrollo de capacidades de los especialistas en compras </a:t>
            </a:r>
            <a:endParaRPr lang="es-ES" sz="2400" dirty="0" smtClean="0"/>
          </a:p>
          <a:p>
            <a:r>
              <a:rPr lang="es-PA" sz="2400" dirty="0" smtClean="0"/>
              <a:t>Asistencia en la definición de requisitos para la identificación de bienes y servicios sostenibles</a:t>
            </a:r>
            <a:endParaRPr lang="es-ES" sz="2400" dirty="0" smtClean="0"/>
          </a:p>
          <a:p>
            <a:r>
              <a:rPr lang="es-PA" sz="2400" dirty="0" smtClean="0"/>
              <a:t>Fomento de la adopción de procesos, prácticas y tecnologías sostenibles en los procesos productivos</a:t>
            </a:r>
            <a:endParaRPr lang="es-ES" sz="2400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738584"/>
            <a:ext cx="1857375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Perspectivas a nivel regional   I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11 Marcador de contenido"/>
          <p:cNvSpPr>
            <a:spLocks noGrp="1"/>
          </p:cNvSpPr>
          <p:nvPr>
            <p:ph idx="1"/>
          </p:nvPr>
        </p:nvSpPr>
        <p:spPr>
          <a:xfrm>
            <a:off x="323528" y="1143000"/>
            <a:ext cx="8352928" cy="3294111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Adaptar las herramientas de trabajo a las necesidades y experiencias desarrolladas por la región;</a:t>
            </a:r>
          </a:p>
          <a:p>
            <a:r>
              <a:rPr lang="es-MX" dirty="0" smtClean="0"/>
              <a:t>Diseminar  las practicas positivas en la región para estimular las compras publicas sostenibles;</a:t>
            </a:r>
          </a:p>
          <a:p>
            <a:r>
              <a:rPr lang="es-MX" dirty="0" smtClean="0"/>
              <a:t>Extender el proyecto a nuevos países interesados, con el apoyo de los socios institucionales;</a:t>
            </a:r>
          </a:p>
          <a:p>
            <a:endParaRPr lang="es-ES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2339752" y="2060848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2492152" y="2213248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149080"/>
            <a:ext cx="2171700" cy="144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Perspectivas a nivel regional  II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11 Marcador de contenido"/>
          <p:cNvSpPr>
            <a:spLocks noGrp="1"/>
          </p:cNvSpPr>
          <p:nvPr>
            <p:ph idx="1"/>
          </p:nvPr>
        </p:nvSpPr>
        <p:spPr>
          <a:xfrm>
            <a:off x="323528" y="1143001"/>
            <a:ext cx="5544616" cy="3582143"/>
          </a:xfrm>
        </p:spPr>
        <p:txBody>
          <a:bodyPr>
            <a:normAutofit fontScale="92500"/>
          </a:bodyPr>
          <a:lstStyle/>
          <a:p>
            <a:r>
              <a:rPr lang="es-MX" dirty="0" smtClean="0"/>
              <a:t>Promover el desarrollo de herramientas que fortalezcan la </a:t>
            </a:r>
            <a:r>
              <a:rPr lang="es-MX" u="sng" dirty="0" smtClean="0"/>
              <a:t>implementación </a:t>
            </a:r>
            <a:r>
              <a:rPr lang="es-MX" dirty="0" smtClean="0"/>
              <a:t>de las CPS;</a:t>
            </a:r>
          </a:p>
          <a:p>
            <a:r>
              <a:rPr lang="es-MX" dirty="0" smtClean="0"/>
              <a:t>Fortalecer las capacidades del sector privado para que pueda responder a las necesidades de sostenibilidad del mercado.</a:t>
            </a:r>
          </a:p>
          <a:p>
            <a:endParaRPr lang="es-ES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2339752" y="2060848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2492152" y="2213248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r="23750" b="5000"/>
          <a:stretch>
            <a:fillRect/>
          </a:stretch>
        </p:blipFill>
        <p:spPr bwMode="auto">
          <a:xfrm>
            <a:off x="6012160" y="1988840"/>
            <a:ext cx="293570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343400"/>
          </a:xfrm>
        </p:spPr>
        <p:txBody>
          <a:bodyPr>
            <a:normAutofit fontScale="62500" lnSpcReduction="20000"/>
          </a:bodyPr>
          <a:lstStyle/>
          <a:p>
            <a:pPr algn="ctr">
              <a:buFont typeface="Arial" charset="0"/>
              <a:buNone/>
            </a:pPr>
            <a:r>
              <a:rPr lang="es-ES_tradnl" sz="4400" b="1" dirty="0" smtClean="0"/>
              <a:t>CONTACTO</a:t>
            </a:r>
          </a:p>
          <a:p>
            <a:pPr algn="ctr">
              <a:buFont typeface="Arial" charset="0"/>
              <a:buNone/>
            </a:pPr>
            <a:endParaRPr lang="es-ES_tradnl" dirty="0" smtClean="0"/>
          </a:p>
          <a:p>
            <a:pPr algn="ctr">
              <a:buFont typeface="Arial" charset="0"/>
              <a:buNone/>
            </a:pPr>
            <a:r>
              <a:rPr lang="es-ES_tradnl" dirty="0" smtClean="0"/>
              <a:t>Silvia Ozuna </a:t>
            </a:r>
            <a:r>
              <a:rPr lang="es-ES_tradnl" dirty="0" err="1" smtClean="0"/>
              <a:t>Briggs</a:t>
            </a:r>
            <a:r>
              <a:rPr lang="es-ES_tradnl" dirty="0" smtClean="0"/>
              <a:t> - Elisa Tonda</a:t>
            </a:r>
          </a:p>
          <a:p>
            <a:pPr algn="ctr">
              <a:buFont typeface="Arial" charset="0"/>
              <a:buNone/>
            </a:pPr>
            <a:r>
              <a:rPr lang="es-ES_tradnl" dirty="0" smtClean="0"/>
              <a:t>PNUMA/ORPLAC</a:t>
            </a:r>
          </a:p>
          <a:p>
            <a:pPr algn="ctr">
              <a:buFont typeface="Arial" charset="0"/>
              <a:buNone/>
            </a:pPr>
            <a:r>
              <a:rPr lang="es-ES_tradnl" dirty="0" smtClean="0"/>
              <a:t>Oficial de Programa – Eficiencia de Recursos</a:t>
            </a:r>
          </a:p>
          <a:p>
            <a:pPr algn="ctr">
              <a:buFont typeface="Arial" charset="0"/>
              <a:buNone/>
            </a:pPr>
            <a:r>
              <a:rPr lang="es-ES_tradnl" dirty="0" smtClean="0"/>
              <a:t>Consumo y Producción Sostenibles</a:t>
            </a:r>
          </a:p>
          <a:p>
            <a:pPr algn="ctr">
              <a:buFont typeface="Arial" charset="0"/>
              <a:buNone/>
            </a:pPr>
            <a:r>
              <a:rPr lang="es-ES_tradnl" dirty="0" smtClean="0"/>
              <a:t>E-mail : rolac.scp2@unep.org;</a:t>
            </a:r>
          </a:p>
          <a:p>
            <a:pPr algn="ctr">
              <a:buFont typeface="Arial" charset="0"/>
              <a:buNone/>
            </a:pPr>
            <a:r>
              <a:rPr lang="es-ES_tradnl" dirty="0" smtClean="0"/>
              <a:t>elisa.tonda@unep.org</a:t>
            </a:r>
          </a:p>
          <a:p>
            <a:pPr>
              <a:buFont typeface="Arial" charset="0"/>
              <a:buNone/>
            </a:pPr>
            <a:endParaRPr lang="es-ES_tradnl" dirty="0" smtClean="0"/>
          </a:p>
          <a:p>
            <a:pPr>
              <a:buFont typeface="Arial" charset="0"/>
              <a:buNone/>
            </a:pPr>
            <a:endParaRPr lang="es-ES_tradnl" dirty="0" smtClean="0"/>
          </a:p>
          <a:p>
            <a:pPr>
              <a:buFont typeface="Arial" charset="0"/>
              <a:buNone/>
            </a:pPr>
            <a:r>
              <a:rPr lang="es-ES_tradnl" dirty="0" smtClean="0"/>
              <a:t>Sitios relevantes:</a:t>
            </a:r>
          </a:p>
          <a:p>
            <a:pPr>
              <a:buFont typeface="Arial" charset="0"/>
              <a:buNone/>
            </a:pPr>
            <a:r>
              <a:rPr lang="es-ES_tradnl" dirty="0" smtClean="0">
                <a:hlinkClick r:id="rId2"/>
              </a:rPr>
              <a:t>www.pnuma.org</a:t>
            </a:r>
            <a:r>
              <a:rPr lang="es-ES_tradnl" dirty="0" smtClean="0"/>
              <a:t> – </a:t>
            </a:r>
            <a:r>
              <a:rPr lang="es-ES_tradnl" dirty="0" smtClean="0">
                <a:hlinkClick r:id="rId3"/>
              </a:rPr>
              <a:t>www.unep.org</a:t>
            </a:r>
            <a:r>
              <a:rPr lang="es-ES_tradnl" dirty="0" smtClean="0"/>
              <a:t> – </a:t>
            </a:r>
            <a:r>
              <a:rPr lang="es-ES_tradnl" dirty="0" smtClean="0">
                <a:hlinkClick r:id="rId4"/>
              </a:rPr>
              <a:t>www.unep.fr/scp</a:t>
            </a:r>
            <a:r>
              <a:rPr lang="es-ES_tradnl" dirty="0" smtClean="0"/>
              <a:t> </a:t>
            </a:r>
          </a:p>
          <a:p>
            <a:pPr>
              <a:buFont typeface="Arial" charset="0"/>
              <a:buNone/>
            </a:pPr>
            <a:r>
              <a:rPr lang="es-ES_tradnl" dirty="0" smtClean="0">
                <a:hlinkClick r:id="rId5"/>
              </a:rPr>
              <a:t>www.redpycs.net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La Implementación de las CPS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885800"/>
            <a:ext cx="8712968" cy="4343400"/>
          </a:xfrm>
        </p:spPr>
        <p:txBody>
          <a:bodyPr>
            <a:normAutofit/>
          </a:bodyPr>
          <a:lstStyle/>
          <a:p>
            <a:r>
              <a:rPr lang="es-ES" sz="2400" dirty="0" smtClean="0"/>
              <a:t>Los gobiernos son consumidores importantes de bienes y servicios;</a:t>
            </a:r>
          </a:p>
          <a:p>
            <a:r>
              <a:rPr lang="es-ES" sz="2400" dirty="0" smtClean="0"/>
              <a:t>Con su poder adquisitivo, representan aproximadamente  del 15% al 25% del GDP de muchos países;</a:t>
            </a:r>
          </a:p>
          <a:p>
            <a:r>
              <a:rPr lang="es-ES" sz="2400" dirty="0" smtClean="0"/>
              <a:t>Las CPS son una herramienta que puede tener un impacto más directo que la legislación  y la regulación social o ambiental, y aún más que las políticas fiscales (</a:t>
            </a:r>
            <a:r>
              <a:rPr lang="es-ES" sz="2400" dirty="0" err="1" smtClean="0"/>
              <a:t>e.g.</a:t>
            </a:r>
            <a:r>
              <a:rPr lang="es-ES" sz="2400" dirty="0" smtClean="0"/>
              <a:t> multas, eco-</a:t>
            </a:r>
            <a:r>
              <a:rPr lang="es-ES" sz="2400" dirty="0" err="1" smtClean="0"/>
              <a:t>taxes</a:t>
            </a:r>
            <a:r>
              <a:rPr lang="es-ES" sz="2400" dirty="0" smtClean="0"/>
              <a:t>);</a:t>
            </a:r>
          </a:p>
          <a:p>
            <a:r>
              <a:rPr lang="es-ES" sz="2400" dirty="0" smtClean="0"/>
              <a:t>Las CPS pueden estimular el desarrollo de un mercado de productos y servicios sostenibles. </a:t>
            </a:r>
            <a:endParaRPr lang="es-E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2288" y="4221088"/>
            <a:ext cx="23622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Objetivo del programa de CPS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sz="2800" dirty="0" smtClean="0"/>
              <a:t>Conocer  el contexto legal y del mercado de los países para promover la sostenibilidad de los bienes y servicios a través de las compras gubernamentales;</a:t>
            </a:r>
          </a:p>
          <a:p>
            <a:r>
              <a:rPr lang="es-ES" sz="2800" dirty="0" smtClean="0"/>
              <a:t>Apoyar el desarrollo y la aplicación de las políticas nacionales de CPS a través del enfoque de la MTF en CPS;</a:t>
            </a:r>
          </a:p>
          <a:p>
            <a:r>
              <a:rPr lang="es-ES" sz="2800" dirty="0" smtClean="0"/>
              <a:t>Ayudar a los países en desarrollo a abordar las cuestiones ambientales, económicas y sociales a través de sus actividades de compras públicas. 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8824" y="404664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Compras Publicas Sostenibles en el marco del Proceso de Marrakech regional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76064"/>
          </a:xfrm>
        </p:spPr>
        <p:txBody>
          <a:bodyPr>
            <a:normAutofit/>
          </a:bodyPr>
          <a:lstStyle/>
          <a:p>
            <a:r>
              <a:rPr lang="es-ES" sz="2800" b="1" dirty="0" smtClean="0"/>
              <a:t>Foro de Ministros de Ambiente de ALC</a:t>
            </a:r>
          </a:p>
        </p:txBody>
      </p:sp>
      <p:pic>
        <p:nvPicPr>
          <p:cNvPr id="4" name="Picture 2" descr="C:\Documents and Settings\etonda\Escritorio\Imagen 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04864"/>
            <a:ext cx="4968552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8824" y="404664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Compras Publicas Sostenibles en el marco del Proceso de Marrakech regional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2808312"/>
          </a:xfrm>
        </p:spPr>
        <p:txBody>
          <a:bodyPr>
            <a:normAutofit fontScale="92500" lnSpcReduction="20000"/>
          </a:bodyPr>
          <a:lstStyle/>
          <a:p>
            <a:r>
              <a:rPr lang="es-ES" sz="2800" dirty="0" smtClean="0"/>
              <a:t>Consejo de Expertos en Consumo y Producción Sostenibles de la región</a:t>
            </a:r>
          </a:p>
          <a:p>
            <a:r>
              <a:rPr lang="es-MX" sz="2800" dirty="0" smtClean="0"/>
              <a:t>4 prioridades regionales, una de las cuales es CPS</a:t>
            </a:r>
            <a:endParaRPr lang="es-ES" sz="2800" dirty="0" smtClean="0"/>
          </a:p>
          <a:p>
            <a:r>
              <a:rPr lang="es-ES" sz="2800" dirty="0" smtClean="0"/>
              <a:t>Fortalecimiento de políticas y programas nacionales, que incluyen CPS entre sus prioridades</a:t>
            </a:r>
          </a:p>
          <a:p>
            <a:r>
              <a:rPr lang="es-ES" sz="2800" dirty="0" smtClean="0"/>
              <a:t>Aplicación de practicas de producción sostenibles en las Pymes en respuesta a necesidades del mercado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8906" y="4293096"/>
            <a:ext cx="2135094" cy="187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La región y sus modalidades operativas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4320480"/>
          </a:xfrm>
        </p:spPr>
        <p:txBody>
          <a:bodyPr>
            <a:noAutofit/>
          </a:bodyPr>
          <a:lstStyle/>
          <a:p>
            <a:pPr lvl="0"/>
            <a:r>
              <a:rPr lang="es-MX" sz="2400" dirty="0" smtClean="0"/>
              <a:t>Proyecto piloto como contribución a las prioridades comunes para la región en el área de Consumo y Producción Sostenibles, identificadas por los Ministros de Ambiente de la región (Abril 2010)</a:t>
            </a:r>
          </a:p>
          <a:p>
            <a:pPr lvl="0"/>
            <a:r>
              <a:rPr lang="es-MX" sz="2400" dirty="0" smtClean="0"/>
              <a:t>Apoyo en la implementación a través de instituciones sub-regionales (por ejemplo CCAD y su política regional de Compras Publicas Sostenibles, Mercosur y el estudio de comunicación de CPS a nivel de la región)</a:t>
            </a:r>
            <a:endParaRPr lang="es-ES" sz="2400" dirty="0" smtClean="0"/>
          </a:p>
          <a:p>
            <a:pPr lvl="0"/>
            <a:r>
              <a:rPr lang="es-MX" sz="2400" dirty="0" smtClean="0"/>
              <a:t>Oportunidades de dialogo y cooperación Sur-Sur en el marco de los proyectos piloto y a través de los socios de la región </a:t>
            </a:r>
            <a:endParaRPr lang="es-E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La región y sus modalidades operativas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4824536"/>
          </a:xfrm>
        </p:spPr>
        <p:txBody>
          <a:bodyPr>
            <a:noAutofit/>
          </a:bodyPr>
          <a:lstStyle/>
          <a:p>
            <a:r>
              <a:rPr lang="es-MX" sz="2400" dirty="0" smtClean="0"/>
              <a:t>Fortalecimiento de las capacidades de los expertos de la región en la implementación de metodologías de Compras Publicas Sostenibles</a:t>
            </a:r>
            <a:endParaRPr lang="es-ES" sz="2400" dirty="0" smtClean="0"/>
          </a:p>
          <a:p>
            <a:pPr lvl="0"/>
            <a:r>
              <a:rPr lang="es-MX" sz="2400" dirty="0" smtClean="0"/>
              <a:t>Diseminación de información sobre los proyectos a través de la sección privada de la plataforma RedPyCS – Escritorio Virtual</a:t>
            </a:r>
          </a:p>
          <a:p>
            <a:pPr lvl="0"/>
            <a:r>
              <a:rPr lang="es-MX" sz="2400" dirty="0" smtClean="0"/>
              <a:t>Creación de interés en nuevas herramientas relacionadas (por ej. Eco-etiquetado)</a:t>
            </a:r>
            <a:endParaRPr lang="es-ES" sz="2400" dirty="0" smtClean="0"/>
          </a:p>
        </p:txBody>
      </p:sp>
      <p:pic>
        <p:nvPicPr>
          <p:cNvPr id="4" name="Picture 4" descr="íconos_carritocompr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221088"/>
            <a:ext cx="14398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Avances en la implementación regional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259632" y="908720"/>
            <a:ext cx="6552728" cy="461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</a:rPr>
              <a:t>Los socios institucionales del PNUMA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43000"/>
            <a:ext cx="5472608" cy="4662263"/>
          </a:xfrm>
        </p:spPr>
        <p:txBody>
          <a:bodyPr>
            <a:normAutofit fontScale="92500" lnSpcReduction="20000"/>
          </a:bodyPr>
          <a:lstStyle/>
          <a:p>
            <a:r>
              <a:rPr lang="es-MX" b="1" dirty="0" smtClean="0"/>
              <a:t>OEA</a:t>
            </a:r>
          </a:p>
          <a:p>
            <a:pPr lvl="1"/>
            <a:r>
              <a:rPr lang="es-MX" dirty="0" smtClean="0"/>
              <a:t>Participación en reunión anual</a:t>
            </a:r>
          </a:p>
          <a:p>
            <a:pPr lvl="1"/>
            <a:r>
              <a:rPr lang="es-MX" dirty="0" smtClean="0"/>
              <a:t>Participación en el grupo de trabajo sobre CPS</a:t>
            </a:r>
          </a:p>
          <a:p>
            <a:pPr lvl="1"/>
            <a:r>
              <a:rPr lang="es-MX" dirty="0" smtClean="0"/>
              <a:t>Colaboración en el desarrollo de herramientas de información y capacitación</a:t>
            </a:r>
          </a:p>
          <a:p>
            <a:r>
              <a:rPr lang="es-MX" b="1" dirty="0" smtClean="0"/>
              <a:t>UNOPS</a:t>
            </a:r>
          </a:p>
          <a:p>
            <a:pPr lvl="1"/>
            <a:r>
              <a:rPr lang="es-MX" dirty="0" smtClean="0"/>
              <a:t>Carta de entendimiento para la promoción de actividades enfocadas en el desarrollo sostenible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4480" y="2420888"/>
            <a:ext cx="3048000" cy="203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718</Words>
  <Application>Microsoft Office PowerPoint</Application>
  <PresentationFormat>Presentación en pantalla (4:3)</PresentationFormat>
  <Paragraphs>79</Paragraphs>
  <Slides>14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6" baseType="lpstr">
      <vt:lpstr>Office Theme</vt:lpstr>
      <vt:lpstr>Photo Editor Photo</vt:lpstr>
      <vt:lpstr>Presentación de PowerPoint</vt:lpstr>
      <vt:lpstr>La Implementación de las CPS</vt:lpstr>
      <vt:lpstr>Objetivo del programa de CPS</vt:lpstr>
      <vt:lpstr>Compras Publicas Sostenibles en el marco del Proceso de Marrakech regional</vt:lpstr>
      <vt:lpstr>Compras Publicas Sostenibles en el marco del Proceso de Marrakech regional</vt:lpstr>
      <vt:lpstr>La región y sus modalidades operativas</vt:lpstr>
      <vt:lpstr>La región y sus modalidades operativas</vt:lpstr>
      <vt:lpstr>Avances en la implementación regional</vt:lpstr>
      <vt:lpstr>Los socios institucionales del PNUMA</vt:lpstr>
      <vt:lpstr>  UNOPS colabora con el PNUMA </vt:lpstr>
      <vt:lpstr>  UNOPS colabora con el PNUMA</vt:lpstr>
      <vt:lpstr>Perspectivas a nivel regional   I</vt:lpstr>
      <vt:lpstr>Perspectivas a nivel regional  II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¿CUÁLES SON LOS PRINCIPIOS DEL ENFOQUE DEL GRUPO DE TRABAJO DE MARRAKECH SOBRE SPP?</dc:title>
  <dc:creator>cenmanuel</dc:creator>
  <cp:lastModifiedBy>AMWAY LOPEZ MADRID</cp:lastModifiedBy>
  <cp:revision>19</cp:revision>
  <dcterms:created xsi:type="dcterms:W3CDTF">2010-10-08T14:15:05Z</dcterms:created>
  <dcterms:modified xsi:type="dcterms:W3CDTF">2011-07-10T23:29:45Z</dcterms:modified>
</cp:coreProperties>
</file>